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5" r:id="rId4"/>
    <p:sldId id="272" r:id="rId5"/>
    <p:sldId id="261" r:id="rId6"/>
    <p:sldId id="259" r:id="rId7"/>
    <p:sldId id="273" r:id="rId8"/>
    <p:sldId id="271" r:id="rId9"/>
    <p:sldId id="270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33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4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3670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1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100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88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63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03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21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6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86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3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4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4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33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7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635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Featuring ASA and AAS (angle-side-angle and angle-angle-side)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congruency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http://illuminations.nctm.org/Activity.aspx?id=3504</a:t>
            </a:r>
          </a:p>
        </p:txBody>
      </p:sp>
    </p:spTree>
    <p:extLst>
      <p:ext uri="{BB962C8B-B14F-4D97-AF65-F5344CB8AC3E}">
        <p14:creationId xmlns:p14="http://schemas.microsoft.com/office/powerpoint/2010/main" val="1037834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81145"/>
          </a:xfrm>
        </p:spPr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90745"/>
            <a:ext cx="8596668" cy="38807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 Checklist for congruent triangles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 3 sides congruent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 3 angles congruent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 SSS (side-side-side postulate)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 SAS (side-angle-side postulate)</a:t>
            </a:r>
          </a:p>
          <a:p>
            <a:endParaRPr lang="en-US" sz="2600" dirty="0"/>
          </a:p>
          <a:p>
            <a:pPr marL="457200" lvl="1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358588"/>
            <a:ext cx="8596668" cy="1088001"/>
          </a:xfrm>
        </p:spPr>
        <p:txBody>
          <a:bodyPr/>
          <a:lstStyle/>
          <a:p>
            <a:r>
              <a:rPr lang="en-US" dirty="0"/>
              <a:t>Congruent Triangles using </a:t>
            </a:r>
            <a:r>
              <a:rPr lang="en-US" dirty="0" smtClean="0"/>
              <a:t>ASA </a:t>
            </a:r>
            <a:r>
              <a:rPr lang="en-US" dirty="0"/>
              <a:t>and </a:t>
            </a:r>
            <a:r>
              <a:rPr lang="en-US" dirty="0" smtClean="0"/>
              <a:t>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2" y="1295485"/>
            <a:ext cx="9542431" cy="165015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angle-side-angle postulate. </a:t>
            </a:r>
            <a:r>
              <a:rPr lang="en-US" sz="2400" dirty="0">
                <a:solidFill>
                  <a:srgbClr val="FFFF00"/>
                </a:solidFill>
              </a:rPr>
              <a:t>If two angles and the included side of one triangle are congruent to two angles and the included side of another triangle, then the two triangles are congruent.</a:t>
            </a:r>
          </a:p>
          <a:p>
            <a:pPr marL="0" indent="0">
              <a:buNone/>
            </a:pPr>
            <a:endParaRPr lang="en-US" sz="2000" b="1" dirty="0" smtClean="0">
              <a:solidFill>
                <a:srgbClr val="FFFF00"/>
              </a:solidFill>
              <a:ea typeface="Cambria Math" panose="02040503050406030204" pitchFamily="18" charset="0"/>
            </a:endParaRP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739" y="2767389"/>
            <a:ext cx="8129618" cy="341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358588"/>
            <a:ext cx="8596668" cy="1088001"/>
          </a:xfrm>
        </p:spPr>
        <p:txBody>
          <a:bodyPr/>
          <a:lstStyle/>
          <a:p>
            <a:r>
              <a:rPr lang="en-US" dirty="0"/>
              <a:t>Congruent Triangles using </a:t>
            </a:r>
            <a:r>
              <a:rPr lang="en-US" dirty="0" smtClean="0"/>
              <a:t>ASA </a:t>
            </a:r>
            <a:r>
              <a:rPr lang="en-US" dirty="0"/>
              <a:t>and </a:t>
            </a:r>
            <a:r>
              <a:rPr lang="en-US" dirty="0" smtClean="0"/>
              <a:t>AAS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739" y="2767389"/>
            <a:ext cx="8129618" cy="34137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7333" y="1316168"/>
            <a:ext cx="7653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400" dirty="0" smtClean="0"/>
              <a:t>How does order matter for this postulate?</a:t>
            </a:r>
          </a:p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endParaRPr lang="en-US" sz="2400" dirty="0" smtClean="0"/>
          </a:p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400" dirty="0" smtClean="0"/>
              <a:t>Does it matter which angle is listed first or last?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563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77333" y="1446589"/>
            <a:ext cx="616098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Can we use ASA to prove any of the triangles to the right are congruent? How would you write the congruency statement?</a:t>
            </a:r>
          </a:p>
          <a:p>
            <a:pPr>
              <a:buClr>
                <a:schemeClr val="accent1"/>
              </a:buClr>
            </a:pPr>
            <a:endParaRPr lang="en-US" sz="2000" dirty="0" smtClean="0">
              <a:solidFill>
                <a:srgbClr val="FFFF00"/>
              </a:solidFill>
            </a:endParaRPr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dirty="0" smtClean="0"/>
              <a:t>Why can’t we use triangle TWA?</a:t>
            </a:r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endParaRPr lang="en-US" dirty="0"/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dirty="0" smtClean="0"/>
              <a:t>Can we use ASA to prove the below triangles are congruent? If so, how would you write the congruency statement?</a:t>
            </a:r>
          </a:p>
          <a:p>
            <a:pPr marL="285750" indent="-285750">
              <a:buClr>
                <a:schemeClr val="accent1"/>
              </a:buClr>
              <a:buFont typeface="Wingdings 3" panose="05040102010807070707" pitchFamily="18" charset="2"/>
              <a:buChar char=""/>
            </a:pP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77333" y="358588"/>
            <a:ext cx="8596668" cy="10880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Congruent Triangles using ASA and AAS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6838320" y="1103355"/>
            <a:ext cx="3657600" cy="3390691"/>
            <a:chOff x="5950424" y="2534590"/>
            <a:chExt cx="3657600" cy="339069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33517" y="2534590"/>
              <a:ext cx="1874507" cy="172919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33517" y="4263786"/>
              <a:ext cx="1874507" cy="166149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50424" y="3517229"/>
              <a:ext cx="1783092" cy="1919091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995" y="4319513"/>
            <a:ext cx="4073596" cy="183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4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57809"/>
            <a:ext cx="8596668" cy="846221"/>
          </a:xfrm>
        </p:spPr>
        <p:txBody>
          <a:bodyPr>
            <a:normAutofit/>
          </a:bodyPr>
          <a:lstStyle/>
          <a:p>
            <a:r>
              <a:rPr lang="en-US" dirty="0"/>
              <a:t>Congruent Triangles using ASA and AAS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23299"/>
            <a:ext cx="9426036" cy="1631937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The angle-angle-side theorem. </a:t>
            </a:r>
            <a:r>
              <a:rPr lang="en-US" sz="2400" dirty="0">
                <a:solidFill>
                  <a:srgbClr val="FFFF00"/>
                </a:solidFill>
              </a:rPr>
              <a:t>If two angles and </a:t>
            </a:r>
            <a:r>
              <a:rPr lang="en-US" sz="2400" dirty="0" smtClean="0">
                <a:solidFill>
                  <a:srgbClr val="FFFF00"/>
                </a:solidFill>
              </a:rPr>
              <a:t>a </a:t>
            </a:r>
            <a:r>
              <a:rPr lang="en-US" sz="2400" dirty="0" err="1" smtClean="0">
                <a:solidFill>
                  <a:srgbClr val="FFFF00"/>
                </a:solidFill>
              </a:rPr>
              <a:t>nonincluded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side of </a:t>
            </a:r>
            <a:r>
              <a:rPr lang="en-US" sz="2400" dirty="0" smtClean="0">
                <a:solidFill>
                  <a:srgbClr val="FFFF00"/>
                </a:solidFill>
              </a:rPr>
              <a:t>one triangle </a:t>
            </a:r>
            <a:r>
              <a:rPr lang="en-US" sz="2400" dirty="0">
                <a:solidFill>
                  <a:srgbClr val="FFFF00"/>
                </a:solidFill>
              </a:rPr>
              <a:t>are congruent to </a:t>
            </a:r>
            <a:r>
              <a:rPr lang="en-US" sz="2400" dirty="0" smtClean="0">
                <a:solidFill>
                  <a:srgbClr val="FFFF00"/>
                </a:solidFill>
              </a:rPr>
              <a:t>two angles </a:t>
            </a:r>
            <a:r>
              <a:rPr lang="en-US" sz="2400" dirty="0">
                <a:solidFill>
                  <a:srgbClr val="FFFF00"/>
                </a:solidFill>
              </a:rPr>
              <a:t>and the </a:t>
            </a:r>
            <a:r>
              <a:rPr lang="en-US" sz="2400" dirty="0" smtClean="0">
                <a:solidFill>
                  <a:srgbClr val="FFFF00"/>
                </a:solidFill>
              </a:rPr>
              <a:t>corresponding </a:t>
            </a:r>
            <a:r>
              <a:rPr lang="en-US" sz="2400" dirty="0" err="1" smtClean="0">
                <a:solidFill>
                  <a:srgbClr val="FFFF00"/>
                </a:solidFill>
              </a:rPr>
              <a:t>nonincluded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>
                <a:solidFill>
                  <a:srgbClr val="FFFF00"/>
                </a:solidFill>
              </a:rPr>
              <a:t>side of </a:t>
            </a:r>
            <a:r>
              <a:rPr lang="en-US" sz="2400" dirty="0" smtClean="0">
                <a:solidFill>
                  <a:srgbClr val="FFFF00"/>
                </a:solidFill>
              </a:rPr>
              <a:t>another triangle</a:t>
            </a:r>
            <a:r>
              <a:rPr lang="en-US" sz="2400" dirty="0">
                <a:solidFill>
                  <a:srgbClr val="FFFF00"/>
                </a:solidFill>
              </a:rPr>
              <a:t>, then the triangles </a:t>
            </a:r>
            <a:r>
              <a:rPr lang="en-US" sz="2400" dirty="0" smtClean="0">
                <a:solidFill>
                  <a:srgbClr val="FFFF00"/>
                </a:solidFill>
              </a:rPr>
              <a:t>are congruent</a:t>
            </a:r>
            <a:r>
              <a:rPr lang="en-US" sz="2400" dirty="0">
                <a:solidFill>
                  <a:srgbClr val="FFFF00"/>
                </a:solidFill>
              </a:rPr>
              <a:t>.</a:t>
            </a:r>
            <a:endParaRPr lang="en-US" sz="2400" dirty="0" smtClean="0">
              <a:solidFill>
                <a:srgbClr val="FFFF00"/>
              </a:solidFill>
            </a:endParaRP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1315" y="3207026"/>
            <a:ext cx="6809102" cy="317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57809"/>
            <a:ext cx="8596668" cy="846221"/>
          </a:xfrm>
        </p:spPr>
        <p:txBody>
          <a:bodyPr>
            <a:normAutofit/>
          </a:bodyPr>
          <a:lstStyle/>
          <a:p>
            <a:r>
              <a:rPr lang="en-US" dirty="0"/>
              <a:t>Congruent Triangles using ASA and AAS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23300"/>
            <a:ext cx="9426036" cy="100908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Are the triangles below congruent by AAS? How would you write the congruency statement?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748" y="1797948"/>
            <a:ext cx="4125187" cy="2673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122" y="2587244"/>
            <a:ext cx="2190750" cy="3524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7334" y="2393577"/>
            <a:ext cx="31127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 3" panose="05040102010807070707" pitchFamily="18" charset="2"/>
              <a:buChar char=""/>
            </a:pPr>
            <a:r>
              <a:rPr lang="en-US" sz="2400" dirty="0" smtClean="0"/>
              <a:t>For the triangles to the right, can we use AAS to show they are congruent? What would the congruency statement look like?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134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747" y="1433065"/>
            <a:ext cx="8596668" cy="11126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Working in pairs, write down as many ways as you can think of to prove triangles are congruent.</a:t>
            </a:r>
          </a:p>
          <a:p>
            <a:endParaRPr lang="en-US" sz="2400" dirty="0" smtClean="0"/>
          </a:p>
        </p:txBody>
      </p:sp>
      <p:sp>
        <p:nvSpPr>
          <p:cNvPr id="4" name="Oval 3"/>
          <p:cNvSpPr/>
          <p:nvPr/>
        </p:nvSpPr>
        <p:spPr>
          <a:xfrm>
            <a:off x="3266137" y="3843615"/>
            <a:ext cx="3419061" cy="1139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Ways to prove triangles are congruent</a:t>
            </a:r>
            <a:endParaRPr lang="en-US" sz="2000" dirty="0"/>
          </a:p>
        </p:txBody>
      </p:sp>
      <p:sp>
        <p:nvSpPr>
          <p:cNvPr id="5" name="Oval 4"/>
          <p:cNvSpPr/>
          <p:nvPr/>
        </p:nvSpPr>
        <p:spPr>
          <a:xfrm>
            <a:off x="677334" y="2902226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9403" y="4273826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971735" y="5413513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10186" y="5387494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698989" y="4244009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685199" y="2761974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681266" y="2547381"/>
            <a:ext cx="2588803" cy="9413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3114261" y="3511119"/>
            <a:ext cx="567005" cy="563615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841790" y="4849898"/>
            <a:ext cx="567005" cy="563615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3790122" y="4976366"/>
            <a:ext cx="404034" cy="470277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946714" y="4571777"/>
            <a:ext cx="390940" cy="11185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4" idx="0"/>
          </p:cNvCxnSpPr>
          <p:nvPr/>
        </p:nvCxnSpPr>
        <p:spPr>
          <a:xfrm flipH="1">
            <a:off x="4975668" y="3498395"/>
            <a:ext cx="10413" cy="34522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404587" y="3614066"/>
            <a:ext cx="845406" cy="493489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>
            <a:off x="6636708" y="4462712"/>
            <a:ext cx="1062281" cy="251992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9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Summing it all up!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70258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triangles, we need to show that all three sides and all three angles are congruent </a:t>
            </a:r>
            <a:r>
              <a:rPr lang="en-US" sz="2400" i="1" dirty="0" smtClean="0"/>
              <a:t>unless</a:t>
            </a:r>
            <a:r>
              <a:rPr lang="en-US" sz="2400" dirty="0" smtClean="0"/>
              <a:t> we make use of the SSS, SAS or ASA postulates or the AAS theorem.</a:t>
            </a:r>
          </a:p>
          <a:p>
            <a:r>
              <a:rPr lang="en-US" sz="2400" dirty="0" smtClean="0"/>
              <a:t>If we use the ASA postulate what must we show are congruent?</a:t>
            </a:r>
          </a:p>
          <a:p>
            <a:pPr lvl="1"/>
            <a:r>
              <a:rPr lang="en-US" sz="2200" dirty="0" smtClean="0">
                <a:solidFill>
                  <a:srgbClr val="FFFF00"/>
                </a:solidFill>
              </a:rPr>
              <a:t>Two angles and one side in between them!</a:t>
            </a:r>
          </a:p>
          <a:p>
            <a:r>
              <a:rPr lang="en-US" sz="2400" dirty="0" smtClean="0"/>
              <a:t>If we use the AAS theorem what must we show are congruent?</a:t>
            </a:r>
          </a:p>
          <a:p>
            <a:pPr lvl="1"/>
            <a:r>
              <a:rPr lang="en-US" sz="2200" dirty="0" smtClean="0">
                <a:solidFill>
                  <a:srgbClr val="FFFF00"/>
                </a:solidFill>
              </a:rPr>
              <a:t>Two angles and any side not between the two angles!</a:t>
            </a:r>
            <a:endParaRPr lang="en-US" sz="2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69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854</TotalTime>
  <Words>369</Words>
  <Application>Microsoft Office PowerPoint</Application>
  <PresentationFormat>Custom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Facet</vt:lpstr>
      <vt:lpstr>Congruent Triangles</vt:lpstr>
      <vt:lpstr>Congruent Triangles</vt:lpstr>
      <vt:lpstr>Congruent Triangles using ASA and AAS</vt:lpstr>
      <vt:lpstr>Congruent Triangles using ASA and AAS</vt:lpstr>
      <vt:lpstr>PowerPoint Presentation</vt:lpstr>
      <vt:lpstr>Congruent Triangles using ASA and AAS</vt:lpstr>
      <vt:lpstr>Congruent Triangles using ASA and AAS</vt:lpstr>
      <vt:lpstr>Brainstorm!</vt:lpstr>
      <vt:lpstr>Summing it all up!</vt:lpstr>
      <vt:lpstr>Interactive congruency app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</cp:lastModifiedBy>
  <cp:revision>31</cp:revision>
  <dcterms:created xsi:type="dcterms:W3CDTF">2015-10-28T01:16:32Z</dcterms:created>
  <dcterms:modified xsi:type="dcterms:W3CDTF">2015-10-30T14:52:17Z</dcterms:modified>
</cp:coreProperties>
</file>